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8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egory\Downloads\API_BX.KLT.DINV.CD.WD_DS2_en_excel_v2_368239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FDI</a:t>
            </a:r>
            <a:r>
              <a:rPr lang="en-US" baseline="0"/>
              <a:t> in Turkey: 2016 Coup Impact</a:t>
            </a:r>
            <a:endParaRPr lang="en-US"/>
          </a:p>
        </c:rich>
      </c:tx>
      <c:layout>
        <c:manualLayout>
          <c:xMode val="edge"/>
          <c:yMode val="edge"/>
          <c:x val="0.3422807463158785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Turkey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Sheet1!$C$5:$M$5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Sheet1!$C$6:$M$6</c:f>
              <c:numCache>
                <c:formatCode>General</c:formatCode>
                <c:ptCount val="11"/>
                <c:pt idx="0">
                  <c:v>9.0990000000000002</c:v>
                </c:pt>
                <c:pt idx="1">
                  <c:v>16.181999999999999</c:v>
                </c:pt>
                <c:pt idx="2">
                  <c:v>13.744</c:v>
                </c:pt>
                <c:pt idx="3">
                  <c:v>13.563000000000001</c:v>
                </c:pt>
                <c:pt idx="4">
                  <c:v>13.337</c:v>
                </c:pt>
                <c:pt idx="5">
                  <c:v>19.263000000000002</c:v>
                </c:pt>
                <c:pt idx="6">
                  <c:v>13.835000000000001</c:v>
                </c:pt>
                <c:pt idx="7">
                  <c:v>11.042</c:v>
                </c:pt>
                <c:pt idx="8">
                  <c:v>12.821999999999999</c:v>
                </c:pt>
                <c:pt idx="9">
                  <c:v>9.266</c:v>
                </c:pt>
                <c:pt idx="10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6-4FD2-9599-553AF5CA3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165504"/>
        <c:axId val="553164520"/>
      </c:lineChart>
      <c:catAx>
        <c:axId val="553165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64520"/>
        <c:crosses val="autoZero"/>
        <c:auto val="1"/>
        <c:lblAlgn val="ctr"/>
        <c:lblOffset val="100"/>
        <c:noMultiLvlLbl val="0"/>
      </c:catAx>
      <c:valAx>
        <c:axId val="55316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FDI</a:t>
                </a:r>
                <a:r>
                  <a:rPr lang="en-US" baseline="0"/>
                  <a:t> in Billions USD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6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A11C6-7EB6-46E6-85B6-A41DD896C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8F31A-1083-449F-8139-2F986DE3C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C2D25-50F4-45D7-898A-A93FEE0A1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8280A-4C7A-4ACA-9CDE-2CE05E63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712B3-8AFA-4177-A74C-34A3DCC54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7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3096D-665C-442F-82DF-0C664BE7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34E68-16A6-4E60-A2F2-2CB4EBBAB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06BF1-2FD6-46CE-96A7-452047B2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54CC9-1AAE-44AA-B6D7-AD758D741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30E2C-B602-47AE-BD1A-C383043F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7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1D46-6D11-44BD-98EE-466881A4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1B24E-AB98-47D1-B870-195B8D03E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36CD8-C619-47CE-93E9-5B796044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DADDB-AFE4-4074-80BD-9F5D5FC87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D1ABA-C665-4D97-B752-843994CD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7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D9FA-D36C-47C7-81E8-3D80D18A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493E1-C146-4F94-AFB2-8E3247522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1FB59-43C3-40FC-967F-F6998B30C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ED6E9-A968-453C-A528-A4A5B39A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EDAF0-C478-4FA6-9B46-39A0B602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BF5EE-C71C-4461-AD36-5D810B9EA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5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DABC-6C22-484B-90CD-82AF0CC71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B81D0-41DA-4190-9203-4FCF26C3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444C8-2C6F-40AF-A0E5-BC35031FB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776E3C-4F8E-4017-8C27-0FDF23C92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209BA6-7B04-422D-859D-3813412C3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0CEB4D-32B4-4B22-911F-62D38BE2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2E5DC0-2636-48B8-A936-4DF79344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56D7B5-C2B4-40BD-A584-3CA80D95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2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3094-B9CE-4081-B79C-A5606A9C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45060-50B0-449F-8B27-9B5BD3EA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44265-F224-4F03-8A31-BC111316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372B0-283D-4384-8BF7-ABF69F73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2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E67EE-BCF3-4DAF-B93C-74343823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DB875-CA1D-4620-9FF0-DA00B7785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CB18B-1FAD-4362-9593-58590318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5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6119-90B8-4101-A652-4FAC1EFF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9283-BC74-40EE-A45C-59624A14B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5BBFB-C587-4A23-A8A7-96E9FD3C5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66DAE-2FCB-475E-8A94-F54A6B6E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8D137-1650-4230-B96C-BE49270A5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684A8-BF41-4E0D-9912-19589962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1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900B6-00BE-4EE6-9A64-5FA6CA996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CC93C1-5B78-4C1D-9D68-7F9E671C9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5F0D2-1C4B-4ADC-A663-8192EF79D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1C1BF-BE1C-43AC-8B31-0EEC9C4A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26CE7-7DEA-4DDA-A0EF-92553E0EB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333B0-B023-4D7F-AD43-0F5497CE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48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5D03E-5CCE-4103-8BE4-F8C8AD5D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65E77-F8A0-48E2-8FFC-27DDC358B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EF3C-31DA-4043-9A9D-0E7F2663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D1921-AD3E-49A6-9B2A-3CDC01FAE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BB9CF-5C11-4A60-8CF0-20470194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5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AAF63F-A696-4BE1-9B39-9D346D8AA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9996C-5E95-4B4E-939E-920C63D02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B057E-D5E6-47D8-94F1-C7CD52682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0E72F-3F63-4B78-9227-41CD7BB3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D0DCB-5F73-4A9A-A6D4-7C7DA6E3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7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8F3602-A464-43CA-B44E-E6B95477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EF7E2-100B-4A21-BA77-6911B0D76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85380-D531-4C12-9A59-5101D3419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B6982-DE7E-49F7-B293-3F33EF7252E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D3DF1-1B5B-45D6-BC13-BBF39D320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25E0A-1FD1-4A49-92FE-61251E81A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96ED7-B8D1-4968-B179-088ACFCC7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3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affairswithgregayre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07B8BB5-17C9-42AA-9391-8A6C2D3596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9"/>
    </mc:Choice>
    <mc:Fallback xmlns="">
      <p:transition spd="slow" advTm="5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EBA9A2-64C9-46CA-A3A7-955CD3D6997B}"/>
              </a:ext>
            </a:extLst>
          </p:cNvPr>
          <p:cNvSpPr txBox="1"/>
          <p:nvPr/>
        </p:nvSpPr>
        <p:spPr>
          <a:xfrm>
            <a:off x="3238500" y="431991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Turkish Coup Attempt 2016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U.S. Intelligence Failures</a:t>
            </a:r>
            <a:endParaRPr lang="en-US" sz="3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322D4F-C547-4C7E-B107-8521ED3FE373}"/>
              </a:ext>
            </a:extLst>
          </p:cNvPr>
          <p:cNvSpPr txBox="1"/>
          <p:nvPr/>
        </p:nvSpPr>
        <p:spPr>
          <a:xfrm>
            <a:off x="4524375" y="6200090"/>
            <a:ext cx="3895725" cy="95410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Affairs with Greg Ayres</a:t>
            </a:r>
          </a:p>
          <a:p>
            <a:pPr algn="ctr"/>
            <a:r>
              <a:rPr lang="en-US" sz="1400" dirty="0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www.globalaffairswithgregayres.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Feb 2022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45F80-3D59-4E45-ACC6-9DF4633963B1}"/>
              </a:ext>
            </a:extLst>
          </p:cNvPr>
          <p:cNvSpPr txBox="1"/>
          <p:nvPr/>
        </p:nvSpPr>
        <p:spPr>
          <a:xfrm>
            <a:off x="171450" y="6419850"/>
            <a:ext cx="50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285065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4"/>
    </mc:Choice>
    <mc:Fallback xmlns="">
      <p:transition spd="slow" advTm="276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D93A4-051F-4D63-B41B-1253DF953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</a:p>
        </p:txBody>
      </p:sp>
      <p:pic>
        <p:nvPicPr>
          <p:cNvPr id="1026" name="Picture 2" descr="Turkey_timeline_for_social2">
            <a:extLst>
              <a:ext uri="{FF2B5EF4-FFF2-40B4-BE49-F238E27FC236}">
                <a16:creationId xmlns:a16="http://schemas.microsoft.com/office/drawing/2014/main" id="{3630264B-0FD4-4AD1-9C2A-2B0E38B04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691" y="1308418"/>
            <a:ext cx="5170617" cy="554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9465FD-6F7A-4C4A-B30C-F87D0AA568E3}"/>
              </a:ext>
            </a:extLst>
          </p:cNvPr>
          <p:cNvSpPr txBox="1"/>
          <p:nvPr/>
        </p:nvSpPr>
        <p:spPr>
          <a:xfrm>
            <a:off x="8864082" y="6400800"/>
            <a:ext cx="653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121778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A717-873C-41F5-A11A-9A2B58ED7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974" y="365125"/>
            <a:ext cx="9648825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JUDGMENTS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FB0B2-FB2A-472B-BE91-508BF1BCC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BLUF: Diplomatic relations suffered greatly as the U.S. IC failed to foresee the coup attempt, and underestimated Turkish President Recep Erdoğan’s reaction towards Fethullah Gülen.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Long term deterioration in relations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Loss of regional strategic partner (NATO)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Why Have the US and Turkey Fallen Out? - Latest US-Turkey Visa News">
            <a:extLst>
              <a:ext uri="{FF2B5EF4-FFF2-40B4-BE49-F238E27FC236}">
                <a16:creationId xmlns:a16="http://schemas.microsoft.com/office/drawing/2014/main" id="{5399DDD2-4A50-44B4-AA90-0B1020D52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4345"/>
            <a:ext cx="4676775" cy="224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rdoğan, Obama agree to consolidate ties on cooperation in counterterror  fight, refugees | Daily Sabah">
            <a:extLst>
              <a:ext uri="{FF2B5EF4-FFF2-40B4-BE49-F238E27FC236}">
                <a16:creationId xmlns:a16="http://schemas.microsoft.com/office/drawing/2014/main" id="{DEA13174-6469-42D7-966E-38B12C82B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4" y="4614345"/>
            <a:ext cx="3910509" cy="224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rdoğan, Trump discuss developments in Idlib, Syria - Turkey News">
            <a:extLst>
              <a:ext uri="{FF2B5EF4-FFF2-40B4-BE49-F238E27FC236}">
                <a16:creationId xmlns:a16="http://schemas.microsoft.com/office/drawing/2014/main" id="{288642CC-2DB5-4852-9AFC-B8F52D9C9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283" y="4614345"/>
            <a:ext cx="3604717" cy="224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lorida International University (U.S.)">
            <a:extLst>
              <a:ext uri="{FF2B5EF4-FFF2-40B4-BE49-F238E27FC236}">
                <a16:creationId xmlns:a16="http://schemas.microsoft.com/office/drawing/2014/main" id="{C6942E09-D1AC-4EE3-B9A4-BC01AFFDA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04"/>
    </mc:Choice>
    <mc:Fallback xmlns="">
      <p:transition spd="slow" advTm="4860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80C9-BFB8-4DDB-A7EC-776DF57B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365125"/>
            <a:ext cx="98679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 FAILED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28BB4-BFC7-4BB5-A504-9806CBD3E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77" y="1943100"/>
            <a:ext cx="885049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Department of State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(HUMINT) Failed to foresee coup attempt, failed to control Erdoğan’s diplomatic reaction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Defense Intelligence Agency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(HUMINT) DIA failure to understand leanings of Turkey’s military leadership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Central Intelligence Agency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(HUMINT) Failed to assess Erdogan’s personal reaction to coup, reaction towards U.S. protection of Gülen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ntelligence Studies Project poll finds a strong majority of Americans have  confidence in U.S. intelligence community | LBJ School of Public Affairs |  The University of Texas at Austin">
            <a:extLst>
              <a:ext uri="{FF2B5EF4-FFF2-40B4-BE49-F238E27FC236}">
                <a16:creationId xmlns:a16="http://schemas.microsoft.com/office/drawing/2014/main" id="{53DA9ABC-56E0-4020-9BE3-E4140F832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354" y="0"/>
            <a:ext cx="3089646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Florida International University (U.S.)">
            <a:extLst>
              <a:ext uri="{FF2B5EF4-FFF2-40B4-BE49-F238E27FC236}">
                <a16:creationId xmlns:a16="http://schemas.microsoft.com/office/drawing/2014/main" id="{16C9D584-3AA0-4D2D-82FE-9B3A145F7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63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87"/>
    </mc:Choice>
    <mc:Fallback xmlns="">
      <p:transition spd="slow" advTm="6778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037D2-E938-4CFE-A629-D52CA0F3C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4" y="365125"/>
            <a:ext cx="10067925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IC Biases Lead to IC Failures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AD1C5-766B-42AE-8E4D-425C3F102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657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AC618-A1E2-4D81-AF99-63DD9871BDD0}"/>
              </a:ext>
            </a:extLst>
          </p:cNvPr>
          <p:cNvSpPr txBox="1"/>
          <p:nvPr/>
        </p:nvSpPr>
        <p:spPr>
          <a:xfrm>
            <a:off x="762000" y="1423988"/>
            <a:ext cx="99250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Historical Bias: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Turkey as a longstanding NATO ally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Gulen as the coup plotter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Fundamental Attribution Bias: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Protecting Gulen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Standing up for the Kurds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Confirmation Bias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Protecting Gulen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Standing up for the Kurds</a:t>
            </a:r>
          </a:p>
        </p:txBody>
      </p:sp>
      <p:pic>
        <p:nvPicPr>
          <p:cNvPr id="4098" name="Picture 2" descr="Amazon.com: Fethullah Gulen: A Life of Hizmet: 9781682060209: Pahl, Jon:  Books">
            <a:extLst>
              <a:ext uri="{FF2B5EF4-FFF2-40B4-BE49-F238E27FC236}">
                <a16:creationId xmlns:a16="http://schemas.microsoft.com/office/drawing/2014/main" id="{899F867A-2ADD-46A1-B10D-1B63530D8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804" y="0"/>
            <a:ext cx="290089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lahaddin Gulen">
            <a:extLst>
              <a:ext uri="{FF2B5EF4-FFF2-40B4-BE49-F238E27FC236}">
                <a16:creationId xmlns:a16="http://schemas.microsoft.com/office/drawing/2014/main" id="{D0B73333-F8BA-4A78-9E11-817585893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113" y="4351339"/>
            <a:ext cx="4430887" cy="249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E6B61-8F3D-46B8-8754-E8026A1D93D5}"/>
              </a:ext>
            </a:extLst>
          </p:cNvPr>
          <p:cNvSpPr txBox="1"/>
          <p:nvPr/>
        </p:nvSpPr>
        <p:spPr>
          <a:xfrm>
            <a:off x="6489171" y="5103674"/>
            <a:ext cx="1271942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Gülen’s nephew is extradited from Kenya over coup plot. (2021)</a:t>
            </a:r>
          </a:p>
        </p:txBody>
      </p:sp>
      <p:pic>
        <p:nvPicPr>
          <p:cNvPr id="8" name="Picture 12" descr="Florida International University (U.S.)">
            <a:extLst>
              <a:ext uri="{FF2B5EF4-FFF2-40B4-BE49-F238E27FC236}">
                <a16:creationId xmlns:a16="http://schemas.microsoft.com/office/drawing/2014/main" id="{AD83161A-4625-414D-BA1F-25A060286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70B78F-F710-4477-AC34-652256DABA5F}"/>
              </a:ext>
            </a:extLst>
          </p:cNvPr>
          <p:cNvSpPr txBox="1"/>
          <p:nvPr/>
        </p:nvSpPr>
        <p:spPr>
          <a:xfrm>
            <a:off x="7094363" y="4629150"/>
            <a:ext cx="48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[2]</a:t>
            </a:r>
          </a:p>
        </p:txBody>
      </p:sp>
    </p:spTree>
    <p:extLst>
      <p:ext uri="{BB962C8B-B14F-4D97-AF65-F5344CB8AC3E}">
        <p14:creationId xmlns:p14="http://schemas.microsoft.com/office/powerpoint/2010/main" val="313137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913"/>
    </mc:Choice>
    <mc:Fallback xmlns="">
      <p:transition spd="slow" advTm="9391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D8D3-3A4F-468A-A7ED-4C2D7D438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4" y="365125"/>
            <a:ext cx="9953625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Policy Changes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57182-85B5-4AC1-93B1-C75779C33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Trump Administration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Reconciliation Attempt 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 Security Advisor Michael Flynn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Central Intelligence Agency Director James Woolsey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CAATSA (Countering American Adversaries Through Sanctions Act) 2020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Russian S-400 &amp; U.S. F-35</a:t>
            </a: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Ex-CIA chief Woolsey: Flynn offered me job as CIA director- POLITICO">
            <a:extLst>
              <a:ext uri="{FF2B5EF4-FFF2-40B4-BE49-F238E27FC236}">
                <a16:creationId xmlns:a16="http://schemas.microsoft.com/office/drawing/2014/main" id="{A54C4325-C458-455B-9CD2-FFCCED304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37013"/>
            <a:ext cx="5236439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ichael Flynn—Once Indicted Over Russia Communication—Voices Support For  Russia Ahead Of Potential Ukraine Invasion">
            <a:extLst>
              <a:ext uri="{FF2B5EF4-FFF2-40B4-BE49-F238E27FC236}">
                <a16:creationId xmlns:a16="http://schemas.microsoft.com/office/drawing/2014/main" id="{874B8BE0-0451-4FF6-AD59-E630EFB81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35" y="4019550"/>
            <a:ext cx="5051765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C14BBC-AFFA-4967-8445-CE08AAA8A68C}"/>
              </a:ext>
            </a:extLst>
          </p:cNvPr>
          <p:cNvSpPr txBox="1"/>
          <p:nvPr/>
        </p:nvSpPr>
        <p:spPr>
          <a:xfrm>
            <a:off x="5236438" y="4037013"/>
            <a:ext cx="19037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CIA Director James Woolsey (Left)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dirty="0"/>
              <a:t>          NSA Michael     Flynn (Right)</a:t>
            </a:r>
          </a:p>
        </p:txBody>
      </p:sp>
      <p:pic>
        <p:nvPicPr>
          <p:cNvPr id="7" name="Picture 12" descr="Florida International University (U.S.)">
            <a:extLst>
              <a:ext uri="{FF2B5EF4-FFF2-40B4-BE49-F238E27FC236}">
                <a16:creationId xmlns:a16="http://schemas.microsoft.com/office/drawing/2014/main" id="{AA6EAB82-C6AC-4A4E-895E-F9B3678E4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6E451-84D0-49E9-A871-11684631B972}"/>
              </a:ext>
            </a:extLst>
          </p:cNvPr>
          <p:cNvSpPr txBox="1"/>
          <p:nvPr/>
        </p:nvSpPr>
        <p:spPr>
          <a:xfrm>
            <a:off x="2419350" y="3429000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[2]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450B95-E55F-4C63-A81F-A6C4821B051B}"/>
              </a:ext>
            </a:extLst>
          </p:cNvPr>
          <p:cNvSpPr txBox="1"/>
          <p:nvPr/>
        </p:nvSpPr>
        <p:spPr>
          <a:xfrm>
            <a:off x="4638675" y="187304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373782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21"/>
    </mc:Choice>
    <mc:Fallback xmlns="">
      <p:transition spd="slow" advTm="8792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ADA13-188E-40FC-B4FE-A896B1B05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4" y="365125"/>
            <a:ext cx="9972675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case for the “failure”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09264-9A4C-48C1-A725-2B1EFA0CF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1300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Turkey’s history of coup attempts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Strong military-military ties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Lt. General Michael Flynn *advanced knowledge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Russian advance knowledge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Failed to imagine the impact of Gulen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Deterioration of relations with a key strategic ally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2" descr="Florida International University (U.S.)">
            <a:extLst>
              <a:ext uri="{FF2B5EF4-FFF2-40B4-BE49-F238E27FC236}">
                <a16:creationId xmlns:a16="http://schemas.microsoft.com/office/drawing/2014/main" id="{B0C22B8C-A8BF-4BB3-8BF6-D746391DA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F16054-92E6-415F-ADE2-862BB9493A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923305"/>
              </p:ext>
            </p:extLst>
          </p:nvPr>
        </p:nvGraphicFramePr>
        <p:xfrm>
          <a:off x="7191375" y="3743326"/>
          <a:ext cx="5000625" cy="3114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DE98312-6DFF-4FB0-B189-1499586FE39C}"/>
              </a:ext>
            </a:extLst>
          </p:cNvPr>
          <p:cNvSpPr txBox="1"/>
          <p:nvPr/>
        </p:nvSpPr>
        <p:spPr>
          <a:xfrm>
            <a:off x="11534775" y="3429000"/>
            <a:ext cx="65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[5]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E47E7-BF49-4C8B-93BE-F16B32AE20CC}"/>
              </a:ext>
            </a:extLst>
          </p:cNvPr>
          <p:cNvSpPr txBox="1"/>
          <p:nvPr/>
        </p:nvSpPr>
        <p:spPr>
          <a:xfrm>
            <a:off x="3009900" y="3429000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[3]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D988C3-A162-4538-AA7E-4F33F3FB19FA}"/>
              </a:ext>
            </a:extLst>
          </p:cNvPr>
          <p:cNvSpPr txBox="1"/>
          <p:nvPr/>
        </p:nvSpPr>
        <p:spPr>
          <a:xfrm>
            <a:off x="5438775" y="2552700"/>
            <a:ext cx="44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[5]</a:t>
            </a:r>
          </a:p>
        </p:txBody>
      </p:sp>
    </p:spTree>
    <p:extLst>
      <p:ext uri="{BB962C8B-B14F-4D97-AF65-F5344CB8AC3E}">
        <p14:creationId xmlns:p14="http://schemas.microsoft.com/office/powerpoint/2010/main" val="24350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73"/>
    </mc:Choice>
    <mc:Fallback xmlns="">
      <p:transition spd="slow" advTm="6397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EE8B-1C3F-4BAF-8C7D-77145BB7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4" y="365125"/>
            <a:ext cx="10010775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Can policy changes save the relationship?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F7AB1-A7CD-4123-93A9-2A82C3089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Too far gone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Defeat of ISIS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Turkish military independence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Erdoğan’s purges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Fixing Biases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Improving HUMINT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Diversity of opinion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Planning for the next event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2" descr="Florida International University (U.S.)">
            <a:extLst>
              <a:ext uri="{FF2B5EF4-FFF2-40B4-BE49-F238E27FC236}">
                <a16:creationId xmlns:a16="http://schemas.microsoft.com/office/drawing/2014/main" id="{628B9FE2-EC11-4F43-BE97-B222F9558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rdoğan, Biden hold phone call, agree to meet at June NATO summit | Daily  Sabah">
            <a:extLst>
              <a:ext uri="{FF2B5EF4-FFF2-40B4-BE49-F238E27FC236}">
                <a16:creationId xmlns:a16="http://schemas.microsoft.com/office/drawing/2014/main" id="{1B357792-57B1-447F-A7C1-94342691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3000375"/>
            <a:ext cx="557212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97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14"/>
    </mc:Choice>
    <mc:Fallback xmlns="">
      <p:transition spd="slow" advTm="4821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DC9B23-334F-4098-9059-10B7EF851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9118"/>
            <a:ext cx="12192000" cy="52116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51E302-D257-4F3E-B928-E51618B0C49B}"/>
              </a:ext>
            </a:extLst>
          </p:cNvPr>
          <p:cNvSpPr txBox="1"/>
          <p:nvPr/>
        </p:nvSpPr>
        <p:spPr>
          <a:xfrm>
            <a:off x="228600" y="285750"/>
            <a:ext cx="1175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Thank you for your time!                                  For more on Global Affairs! </a:t>
            </a:r>
          </a:p>
        </p:txBody>
      </p:sp>
    </p:spTree>
    <p:extLst>
      <p:ext uri="{BB962C8B-B14F-4D97-AF65-F5344CB8AC3E}">
        <p14:creationId xmlns:p14="http://schemas.microsoft.com/office/powerpoint/2010/main" val="29518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8"/>
    </mc:Choice>
    <mc:Fallback xmlns="">
      <p:transition spd="slow" advTm="1270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CB28D-07A5-456C-84C3-68EF60EF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4286A8-BE54-462B-B7C7-8932E4B1F7BF}"/>
              </a:ext>
            </a:extLst>
          </p:cNvPr>
          <p:cNvSpPr txBox="1"/>
          <p:nvPr/>
        </p:nvSpPr>
        <p:spPr>
          <a:xfrm>
            <a:off x="762000" y="1690688"/>
            <a:ext cx="109823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/>
              </a:rPr>
              <a:t>[1](www.dw.com), D. W. (n.d.). </a:t>
            </a:r>
            <a:r>
              <a:rPr lang="en-US" i="1" dirty="0">
                <a:effectLst/>
              </a:rPr>
              <a:t>Questions abound, one year after Turkey's coup that wasn't</a:t>
            </a:r>
            <a:r>
              <a:rPr lang="en-US" dirty="0">
                <a:effectLst/>
              </a:rPr>
              <a:t>. DW.COM. Retrieved February 26, 2022, from https://www.dw.com/en/questions-abound-one-year-after-turkeys-coup-that-wasnt/a-39701955 </a:t>
            </a:r>
          </a:p>
          <a:p>
            <a:r>
              <a:rPr lang="en-US" dirty="0">
                <a:effectLst/>
              </a:rPr>
              <a:t>[2]</a:t>
            </a:r>
            <a:r>
              <a:rPr lang="en-US" dirty="0" err="1">
                <a:effectLst/>
              </a:rPr>
              <a:t>Eissenstat</a:t>
            </a:r>
            <a:r>
              <a:rPr lang="en-US" dirty="0">
                <a:effectLst/>
              </a:rPr>
              <a:t>, H., Tol, G., Barak, T., &amp; Authors, V. (2022, February 25). </a:t>
            </a:r>
            <a:r>
              <a:rPr lang="en-US" i="1" dirty="0">
                <a:effectLst/>
              </a:rPr>
              <a:t>Unpacking Turkey's failed coup: Causes and consequences</a:t>
            </a:r>
            <a:r>
              <a:rPr lang="en-US" dirty="0">
                <a:effectLst/>
              </a:rPr>
              <a:t>. Middle East Institute. Retrieved February 26, 2022, from https://www.mei.edu/publications/unpacking-turkeys-failed-coup-causes-and-consequences </a:t>
            </a:r>
          </a:p>
          <a:p>
            <a:r>
              <a:rPr lang="en-US" dirty="0">
                <a:effectLst/>
              </a:rPr>
              <a:t>[3]</a:t>
            </a:r>
            <a:r>
              <a:rPr lang="en-US" dirty="0" err="1">
                <a:effectLst/>
              </a:rPr>
              <a:t>KevinWilliamB</a:t>
            </a:r>
            <a:r>
              <a:rPr lang="en-US" dirty="0">
                <a:effectLst/>
              </a:rPr>
              <a:t>. (2019, January 18). </a:t>
            </a:r>
            <a:r>
              <a:rPr lang="en-US" i="1" dirty="0">
                <a:effectLst/>
              </a:rPr>
              <a:t>Two associates of ex-trump national security advisor Michael Flynn indicted on conspiracy charges related to Turkish cleric Fethullah Gulen</a:t>
            </a:r>
            <a:r>
              <a:rPr lang="en-US" dirty="0">
                <a:effectLst/>
              </a:rPr>
              <a:t>. CNBC. Retrieved February 26, 2022, from https://www.cnbc.com/2018/12/17/ex-associates-of-former-trump-aide-michael-flynn-indicted-in-turkey-case.html </a:t>
            </a:r>
          </a:p>
          <a:p>
            <a:r>
              <a:rPr lang="en-US" dirty="0">
                <a:effectLst/>
              </a:rPr>
              <a:t>[4]Kingsley, P. (2017, July 13). </a:t>
            </a:r>
            <a:r>
              <a:rPr lang="en-US" i="1" dirty="0">
                <a:effectLst/>
              </a:rPr>
              <a:t>Mysteries, and a crackdown, persist a year after a failed coup in Turkey</a:t>
            </a:r>
            <a:r>
              <a:rPr lang="en-US" dirty="0">
                <a:effectLst/>
              </a:rPr>
              <a:t>. The New York Times. Retrieved February 26, 2022, from https://www.nytimes.com/2017/07/13/world/europe/turkey-erdogan-failed-coup-mystery.html </a:t>
            </a:r>
          </a:p>
          <a:p>
            <a:r>
              <a:rPr lang="en-US" dirty="0">
                <a:effectLst/>
              </a:rPr>
              <a:t>[5]World Bank . (2022). </a:t>
            </a:r>
            <a:r>
              <a:rPr lang="en-US" i="1" dirty="0">
                <a:effectLst/>
              </a:rPr>
              <a:t>Foreign direct investment, net inflows (BOP, current US$) - Turkey</a:t>
            </a:r>
            <a:r>
              <a:rPr lang="en-US" dirty="0">
                <a:effectLst/>
              </a:rPr>
              <a:t>. World Bank Country Indicators: Turkey. Retrieved February 26, 2022, from https://data.worldbank.org/indicator/BX.KLT.DINV.CD.WD?end=2020&amp;locations=TR&amp;start=2010 </a:t>
            </a:r>
          </a:p>
          <a:p>
            <a:r>
              <a:rPr lang="en-US" dirty="0"/>
              <a:t>[6]</a:t>
            </a:r>
            <a:r>
              <a:rPr lang="en-US" dirty="0">
                <a:effectLst/>
              </a:rPr>
              <a:t> Press, A. (2016, July 17). </a:t>
            </a:r>
            <a:r>
              <a:rPr lang="en-US" i="1" dirty="0">
                <a:effectLst/>
              </a:rPr>
              <a:t>Turkey quashes coup; Erdogan vows 'heavy price' for plotters</a:t>
            </a:r>
            <a:r>
              <a:rPr lang="en-US" dirty="0">
                <a:effectLst/>
              </a:rPr>
              <a:t>. CGTN America. Retrieved March 1, 2022, from https://america.cgtn.com/2016/07/16/turkey-quashes-coup-erdogan-vows-heavy-price-for-plotters </a:t>
            </a: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4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5"/>
    </mc:Choice>
    <mc:Fallback xmlns="">
      <p:transition spd="slow" advTm="587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691</Words>
  <Application>Microsoft Office PowerPoint</Application>
  <PresentationFormat>Widescreen</PresentationFormat>
  <Paragraphs>79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Timeline</vt:lpstr>
      <vt:lpstr>KEY JUDGMENTS</vt:lpstr>
      <vt:lpstr>WHO FAILED</vt:lpstr>
      <vt:lpstr>IC Biases Lead to IC Failures</vt:lpstr>
      <vt:lpstr>Policy Changes </vt:lpstr>
      <vt:lpstr>The case for the “failure”</vt:lpstr>
      <vt:lpstr>Can policy changes save the relationship?</vt:lpstr>
      <vt:lpstr>PowerPoint Presentation</vt:lpstr>
      <vt:lpstr>Citations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Turkish Coup Attempt 2016 Domestic Intelligence Failures</dc:title>
  <dc:creator>Gregory Ayres</dc:creator>
  <cp:lastModifiedBy>Gregory Ayres</cp:lastModifiedBy>
  <cp:revision>3</cp:revision>
  <dcterms:created xsi:type="dcterms:W3CDTF">2022-02-25T03:46:39Z</dcterms:created>
  <dcterms:modified xsi:type="dcterms:W3CDTF">2022-03-01T05:33:26Z</dcterms:modified>
</cp:coreProperties>
</file>